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9" r:id="rId3"/>
    <p:sldId id="320" r:id="rId4"/>
    <p:sldId id="322" r:id="rId5"/>
    <p:sldId id="288" r:id="rId6"/>
    <p:sldId id="324" r:id="rId7"/>
    <p:sldId id="325" r:id="rId8"/>
    <p:sldId id="326" r:id="rId9"/>
    <p:sldId id="329" r:id="rId10"/>
    <p:sldId id="330" r:id="rId11"/>
    <p:sldId id="353" r:id="rId12"/>
    <p:sldId id="333" r:id="rId13"/>
    <p:sldId id="334" r:id="rId14"/>
    <p:sldId id="335" r:id="rId15"/>
    <p:sldId id="340" r:id="rId16"/>
    <p:sldId id="332" r:id="rId17"/>
    <p:sldId id="337" r:id="rId18"/>
    <p:sldId id="341" r:id="rId19"/>
    <p:sldId id="348" r:id="rId20"/>
    <p:sldId id="342" r:id="rId21"/>
    <p:sldId id="344" r:id="rId22"/>
    <p:sldId id="351" r:id="rId23"/>
    <p:sldId id="352" r:id="rId24"/>
    <p:sldId id="355" r:id="rId25"/>
    <p:sldId id="357" r:id="rId26"/>
    <p:sldId id="362" r:id="rId27"/>
    <p:sldId id="356" r:id="rId28"/>
    <p:sldId id="358" r:id="rId29"/>
    <p:sldId id="359" r:id="rId30"/>
    <p:sldId id="360" r:id="rId31"/>
    <p:sldId id="361" r:id="rId3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A52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4" y="2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DBA508F-4A28-4E81-8957-6738E0AD97EA}" type="datetimeFigureOut">
              <a:rPr lang="ko-KR" altLang="en-US" smtClean="0"/>
              <a:t>2018-01-08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721106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4" y="9721106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B5CFD0B-655C-4EC6-AAC7-9BB3D6CAC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27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2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CC95D88-E4AE-4283-8F27-344C13453766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6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6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B48FB29-7012-44A3-8EE7-8BCBE3746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8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5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1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2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5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5E62D-B965-4108-B131-31280AEE314E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CFE7E-7039-4A9D-8D82-D73EC471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16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1.wav"/><Relationship Id="rId7" Type="http://schemas.openxmlformats.org/officeDocument/2006/relationships/image" Target="../media/image2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1.wav"/><Relationship Id="rId7" Type="http://schemas.openxmlformats.org/officeDocument/2006/relationships/image" Target="../media/image2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4.png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audio" Target="../media/media16.wav"/><Relationship Id="rId17" Type="http://schemas.openxmlformats.org/officeDocument/2006/relationships/image" Target="../media/image16.png"/><Relationship Id="rId2" Type="http://schemas.openxmlformats.org/officeDocument/2006/relationships/audio" Target="../media/media10.wav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microsoft.com/office/2007/relationships/media" Target="../media/media10.wav"/><Relationship Id="rId6" Type="http://schemas.openxmlformats.org/officeDocument/2006/relationships/audio" Target="../media/media13.wav"/><Relationship Id="rId11" Type="http://schemas.microsoft.com/office/2007/relationships/media" Target="../media/media16.wav"/><Relationship Id="rId5" Type="http://schemas.microsoft.com/office/2007/relationships/media" Target="../media/media13.wav"/><Relationship Id="rId15" Type="http://schemas.openxmlformats.org/officeDocument/2006/relationships/image" Target="../media/image22.png"/><Relationship Id="rId10" Type="http://schemas.openxmlformats.org/officeDocument/2006/relationships/audio" Target="../media/media15.wav"/><Relationship Id="rId19" Type="http://schemas.openxmlformats.org/officeDocument/2006/relationships/image" Target="../media/image25.png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microsoft.com/office/2007/relationships/media" Target="../media/media23.wav"/><Relationship Id="rId18" Type="http://schemas.openxmlformats.org/officeDocument/2006/relationships/audio" Target="../media/media25.wav"/><Relationship Id="rId26" Type="http://schemas.openxmlformats.org/officeDocument/2006/relationships/image" Target="../media/image32.png"/><Relationship Id="rId3" Type="http://schemas.microsoft.com/office/2007/relationships/media" Target="../media/media18.wav"/><Relationship Id="rId21" Type="http://schemas.openxmlformats.org/officeDocument/2006/relationships/image" Target="../media/image28.png"/><Relationship Id="rId7" Type="http://schemas.microsoft.com/office/2007/relationships/media" Target="../media/media20.wav"/><Relationship Id="rId12" Type="http://schemas.openxmlformats.org/officeDocument/2006/relationships/audio" Target="../media/media22.wav"/><Relationship Id="rId17" Type="http://schemas.microsoft.com/office/2007/relationships/media" Target="../media/media25.wav"/><Relationship Id="rId25" Type="http://schemas.openxmlformats.org/officeDocument/2006/relationships/image" Target="../media/image31.png"/><Relationship Id="rId2" Type="http://schemas.openxmlformats.org/officeDocument/2006/relationships/audio" Target="../media/media17.wav"/><Relationship Id="rId16" Type="http://schemas.openxmlformats.org/officeDocument/2006/relationships/audio" Target="../media/media24.wav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24" Type="http://schemas.openxmlformats.org/officeDocument/2006/relationships/image" Target="../media/image30.png"/><Relationship Id="rId5" Type="http://schemas.microsoft.com/office/2007/relationships/media" Target="../media/media19.wav"/><Relationship Id="rId15" Type="http://schemas.microsoft.com/office/2007/relationships/media" Target="../media/media24.wav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audio" Target="../media/media21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audio" Target="../media/media23.wav"/><Relationship Id="rId22" Type="http://schemas.openxmlformats.org/officeDocument/2006/relationships/image" Target="../media/image16.png"/><Relationship Id="rId27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leshov/audio-super-r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A5285F"/>
            </a:gs>
            <a:gs pos="39000">
              <a:srgbClr val="A5285F">
                <a:alpha val="90000"/>
              </a:srgbClr>
            </a:gs>
            <a:gs pos="54000">
              <a:srgbClr val="A5285F">
                <a:alpha val="80000"/>
              </a:srgbClr>
            </a:gs>
            <a:gs pos="93000">
              <a:srgbClr val="A5285F">
                <a:alpha val="50000"/>
              </a:srgbClr>
            </a:gs>
            <a:gs pos="76000">
              <a:srgbClr val="A5285F">
                <a:alpha val="60000"/>
              </a:srgbClr>
            </a:gs>
            <a:gs pos="62000">
              <a:srgbClr val="A5285F">
                <a:alpha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PART ONE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Deep Convolutional Neural Network for Visual Microphone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86331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0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Result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80" y="1611607"/>
            <a:ext cx="8298180" cy="2432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80" y="4141448"/>
            <a:ext cx="8298180" cy="2432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5196" y="3708025"/>
            <a:ext cx="9157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To be honest, not much difference.</a:t>
            </a:r>
          </a:p>
        </p:txBody>
      </p:sp>
    </p:spTree>
    <p:extLst>
      <p:ext uri="{BB962C8B-B14F-4D97-AF65-F5344CB8AC3E}">
        <p14:creationId xmlns:p14="http://schemas.microsoft.com/office/powerpoint/2010/main" val="104984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Result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71540"/>
              </p:ext>
            </p:extLst>
          </p:nvPr>
        </p:nvGraphicFramePr>
        <p:xfrm>
          <a:off x="1243392" y="1785938"/>
          <a:ext cx="8128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Intensity Difference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Original Visual Microphone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DCVM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Chocobox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S4)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(Yogurt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, S6)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(Chips,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S1)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요거트-9_2200fps_img-diff_i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058694" y="3714186"/>
            <a:ext cx="609600" cy="609600"/>
          </a:xfrm>
          <a:prstGeom prst="rect">
            <a:avLst/>
          </a:prstGeom>
        </p:spPr>
      </p:pic>
      <p:pic>
        <p:nvPicPr>
          <p:cNvPr id="11" name="요거트-9_2200fps_ori_cent_in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064475" y="3714186"/>
            <a:ext cx="609600" cy="609600"/>
          </a:xfrm>
          <a:prstGeom prst="rect">
            <a:avLst/>
          </a:prstGeom>
        </p:spPr>
      </p:pic>
      <p:pic>
        <p:nvPicPr>
          <p:cNvPr id="12" name="요거트-9_2200fps_aio(all)_iteration_2000_csp_in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70256" y="3713618"/>
            <a:ext cx="609600" cy="609600"/>
          </a:xfrm>
          <a:prstGeom prst="rect">
            <a:avLst/>
          </a:prstGeom>
        </p:spPr>
      </p:pic>
      <p:pic>
        <p:nvPicPr>
          <p:cNvPr id="13" name="초코박스-4_2200fps_img-diff_in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058694" y="2830758"/>
            <a:ext cx="609600" cy="609600"/>
          </a:xfrm>
          <a:prstGeom prst="rect">
            <a:avLst/>
          </a:prstGeom>
        </p:spPr>
      </p:pic>
      <p:pic>
        <p:nvPicPr>
          <p:cNvPr id="14" name="초코박스-4_2200fps_ori_cent_in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064475" y="2830758"/>
            <a:ext cx="609600" cy="609600"/>
          </a:xfrm>
          <a:prstGeom prst="rect">
            <a:avLst/>
          </a:prstGeom>
        </p:spPr>
      </p:pic>
      <p:pic>
        <p:nvPicPr>
          <p:cNvPr id="15" name="초코박스-4_2200fps_aio(all)_iteration_2000_csp_in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70256" y="2829622"/>
            <a:ext cx="609600" cy="609600"/>
          </a:xfrm>
          <a:prstGeom prst="rect">
            <a:avLst/>
          </a:prstGeom>
        </p:spPr>
      </p:pic>
      <p:pic>
        <p:nvPicPr>
          <p:cNvPr id="19" name="감자칩-1_2200fps_img-diff_int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058694" y="4628302"/>
            <a:ext cx="609600" cy="609600"/>
          </a:xfrm>
          <a:prstGeom prst="rect">
            <a:avLst/>
          </a:prstGeom>
        </p:spPr>
      </p:pic>
      <p:pic>
        <p:nvPicPr>
          <p:cNvPr id="20" name="감자칩-1_2200fps_ori_cent_int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064475" y="4628302"/>
            <a:ext cx="609600" cy="609600"/>
          </a:xfrm>
          <a:prstGeom prst="rect">
            <a:avLst/>
          </a:prstGeom>
        </p:spPr>
      </p:pic>
      <p:pic>
        <p:nvPicPr>
          <p:cNvPr id="21" name="감자칩-1_2200fps_aio(all)_iteration_2000_csp_int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70256" y="4628302"/>
            <a:ext cx="609600" cy="609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829050" y="4628302"/>
            <a:ext cx="1038225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Connector 22"/>
          <p:cNvCxnSpPr>
            <a:stCxn id="22" idx="2"/>
            <a:endCxn id="24" idx="0"/>
          </p:cNvCxnSpPr>
          <p:nvPr/>
        </p:nvCxnSpPr>
        <p:spPr>
          <a:xfrm flipH="1">
            <a:off x="3650932" y="5237902"/>
            <a:ext cx="697231" cy="515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9594" y="5753674"/>
            <a:ext cx="6162675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Surprisingly, simply adding up the intensity difference recovered the speech. It shows that the intensity difference contains  speech information.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17964" y="2447614"/>
            <a:ext cx="1491060" cy="3705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 Don't ask me to carry an oily rag like that.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23745" y="2447614"/>
            <a:ext cx="1491060" cy="3705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 Don't ask me to carry an oily rag like that.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9526" y="2447614"/>
            <a:ext cx="1491060" cy="3705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 Don't ask me to carry an oily rag like that.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23745" y="3343039"/>
            <a:ext cx="1491060" cy="3705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 Don't ask me to carry an oily rag like that.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29526" y="3343039"/>
            <a:ext cx="1491060" cy="3705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 Don't ask me to carry an oily rag like that.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007" y="4258970"/>
            <a:ext cx="166097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strike="sngStrike" dirty="0">
                <a:solidFill>
                  <a:srgbClr val="FF0000"/>
                </a:solidFill>
              </a:rPr>
              <a:t>She had your</a:t>
            </a:r>
            <a:r>
              <a:rPr lang="en-US" altLang="ko-KR" sz="1200" dirty="0">
                <a:solidFill>
                  <a:srgbClr val="FF0000"/>
                </a:solidFill>
              </a:rPr>
              <a:t> dark suit in greasy wash water all year.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17964" y="3325705"/>
            <a:ext cx="1491060" cy="3705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 Don't ask me to carry an oily rag like that.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8788" y="4258970"/>
            <a:ext cx="166097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strike="sngStrike" dirty="0">
                <a:solidFill>
                  <a:srgbClr val="FF0000"/>
                </a:solidFill>
              </a:rPr>
              <a:t>She had your</a:t>
            </a:r>
            <a:r>
              <a:rPr lang="en-US" altLang="ko-KR" sz="1200" dirty="0">
                <a:solidFill>
                  <a:srgbClr val="FF0000"/>
                </a:solidFill>
              </a:rPr>
              <a:t> dark suit in greasy wash water all year.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44569" y="4258970"/>
            <a:ext cx="166097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strike="sngStrike" dirty="0">
                <a:solidFill>
                  <a:srgbClr val="FF0000"/>
                </a:solidFill>
              </a:rPr>
              <a:t>She had your</a:t>
            </a:r>
            <a:r>
              <a:rPr lang="en-US" altLang="ko-KR" sz="1200" dirty="0">
                <a:solidFill>
                  <a:srgbClr val="FF0000"/>
                </a:solidFill>
              </a:rPr>
              <a:t> dark suit in greasy wash water all year.</a:t>
            </a:r>
          </a:p>
        </p:txBody>
      </p:sp>
    </p:spTree>
    <p:extLst>
      <p:ext uri="{BB962C8B-B14F-4D97-AF65-F5344CB8AC3E}">
        <p14:creationId xmlns:p14="http://schemas.microsoft.com/office/powerpoint/2010/main" val="32758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9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0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9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35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39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35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Problem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917" y="1509339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fails to recover the sound after around 2,000 iterations.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17448" y="2588224"/>
            <a:ext cx="9157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53156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Problem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34" y="2044064"/>
            <a:ext cx="4141866" cy="3091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4063"/>
            <a:ext cx="4122420" cy="309181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27097" y="3098480"/>
            <a:ext cx="2118360" cy="982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60519" y="2663420"/>
            <a:ext cx="118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Post-processing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3511" y="5063720"/>
            <a:ext cx="302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Actual recovered speech using the Visual Microphone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(normalized to [0,1])</a:t>
            </a:r>
          </a:p>
        </p:txBody>
      </p:sp>
    </p:spTree>
    <p:extLst>
      <p:ext uri="{BB962C8B-B14F-4D97-AF65-F5344CB8AC3E}">
        <p14:creationId xmlns:p14="http://schemas.microsoft.com/office/powerpoint/2010/main" val="75369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Problem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7660" y="21793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Sequence-1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37660" y="28229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Sequence-2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37660" y="346662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Sequence-3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37660" y="411027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Sequence-4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37660" y="475392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Sequence-5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37660" y="539758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Sequence-6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95060" y="2179320"/>
            <a:ext cx="40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{chips, </a:t>
            </a:r>
            <a:r>
              <a:rPr lang="en-US" altLang="ko-KR" dirty="0" err="1"/>
              <a:t>choco</a:t>
            </a:r>
            <a:r>
              <a:rPr lang="en-US" altLang="ko-KR" dirty="0"/>
              <a:t>-box, yogurt, foil, tissue}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95060" y="2822972"/>
            <a:ext cx="40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{chips, </a:t>
            </a:r>
            <a:r>
              <a:rPr lang="en-US" altLang="ko-KR" dirty="0" err="1"/>
              <a:t>choco</a:t>
            </a:r>
            <a:r>
              <a:rPr lang="en-US" altLang="ko-KR" dirty="0"/>
              <a:t>-box, yogurt, foil, tissue}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95060" y="3466624"/>
            <a:ext cx="40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{chips, </a:t>
            </a:r>
            <a:r>
              <a:rPr lang="en-US" altLang="ko-KR" dirty="0" err="1"/>
              <a:t>choco</a:t>
            </a:r>
            <a:r>
              <a:rPr lang="en-US" altLang="ko-KR" dirty="0"/>
              <a:t>-box, yogurt, foil, tissue}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95060" y="4110276"/>
            <a:ext cx="40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{chips, </a:t>
            </a:r>
            <a:r>
              <a:rPr lang="en-US" altLang="ko-KR" dirty="0" err="1"/>
              <a:t>choco</a:t>
            </a:r>
            <a:r>
              <a:rPr lang="en-US" altLang="ko-KR" dirty="0"/>
              <a:t>-box, yogurt, foil, tissue}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95060" y="4753928"/>
            <a:ext cx="40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{chips, </a:t>
            </a:r>
            <a:r>
              <a:rPr lang="en-US" altLang="ko-KR" dirty="0" err="1"/>
              <a:t>choco</a:t>
            </a:r>
            <a:r>
              <a:rPr lang="en-US" altLang="ko-KR" dirty="0"/>
              <a:t>-box, yogurt, foil, tissue}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95060" y="5397580"/>
            <a:ext cx="40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{chips, </a:t>
            </a:r>
            <a:r>
              <a:rPr lang="en-US" altLang="ko-KR" dirty="0" err="1"/>
              <a:t>choco</a:t>
            </a:r>
            <a:r>
              <a:rPr lang="en-US" altLang="ko-KR" dirty="0"/>
              <a:t>-box, yogurt, foil, tissue}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328160" y="2095500"/>
            <a:ext cx="1737360" cy="38633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Connector 22"/>
          <p:cNvCxnSpPr>
            <a:stCxn id="7" idx="1"/>
          </p:cNvCxnSpPr>
          <p:nvPr/>
        </p:nvCxnSpPr>
        <p:spPr>
          <a:xfrm flipH="1">
            <a:off x="3482340" y="4027170"/>
            <a:ext cx="845820" cy="38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44980" y="3611671"/>
            <a:ext cx="214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Not enough sequences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to train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deep neural network!!!</a:t>
            </a:r>
          </a:p>
        </p:txBody>
      </p:sp>
    </p:spTree>
    <p:extLst>
      <p:ext uri="{BB962C8B-B14F-4D97-AF65-F5344CB8AC3E}">
        <p14:creationId xmlns:p14="http://schemas.microsoft.com/office/powerpoint/2010/main" val="327959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A5285F"/>
            </a:gs>
            <a:gs pos="39000">
              <a:srgbClr val="A5285F">
                <a:alpha val="90000"/>
              </a:srgbClr>
            </a:gs>
            <a:gs pos="54000">
              <a:srgbClr val="A5285F">
                <a:alpha val="80000"/>
              </a:srgbClr>
            </a:gs>
            <a:gs pos="93000">
              <a:srgbClr val="A5285F">
                <a:alpha val="50000"/>
              </a:srgbClr>
            </a:gs>
            <a:gs pos="76000">
              <a:srgbClr val="A5285F">
                <a:alpha val="60000"/>
              </a:srgbClr>
            </a:gs>
            <a:gs pos="62000">
              <a:srgbClr val="A5285F">
                <a:alpha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altLang="ko-KR" b="1" u="sng" dirty="0">
                <a:solidFill>
                  <a:schemeClr val="bg1">
                    <a:lumMod val="95000"/>
                  </a:schemeClr>
                </a:solidFill>
              </a:rPr>
              <a:t>PART TWO</a:t>
            </a:r>
            <a:b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Improving Quality of Visual Microphone </a:t>
            </a:r>
            <a:b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using </a:t>
            </a:r>
            <a:r>
              <a:rPr lang="en-US" altLang="ko-KR" b="1" dirty="0">
                <a:solidFill>
                  <a:srgbClr val="FFFF00"/>
                </a:solidFill>
              </a:rPr>
              <a:t>Unsupervised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Deep Bi-directional  LSTM Network.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86331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0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Why recovered speech doesn’t sound good?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6" descr="http://photoseek.com/wp-content/uploads/RX10III-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0" y="2631566"/>
            <a:ext cx="2247900" cy="17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38383" y="4311649"/>
            <a:ext cx="2267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Sony RX10-3: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960fps.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05891" y="3135844"/>
            <a:ext cx="1445259" cy="722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34029" y="1965343"/>
            <a:ext cx="70579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Sampling rate: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960</a:t>
            </a:r>
          </a:p>
          <a:p>
            <a:endParaRPr lang="en-US" sz="2400" dirty="0"/>
          </a:p>
          <a:p>
            <a:r>
              <a:rPr lang="en-US" sz="2400" dirty="0"/>
              <a:t>- Therefore by the </a:t>
            </a:r>
            <a:r>
              <a:rPr lang="en-US" sz="2400" dirty="0" err="1"/>
              <a:t>Nyquist</a:t>
            </a:r>
            <a:r>
              <a:rPr lang="en-US" sz="2400" dirty="0"/>
              <a:t> sampling theorem: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Maximum frequency in the recovered speech is 430Hz.</a:t>
            </a:r>
          </a:p>
          <a:p>
            <a:endParaRPr lang="en-US" sz="2400" dirty="0"/>
          </a:p>
          <a:p>
            <a:r>
              <a:rPr lang="en-US" sz="2400" dirty="0"/>
              <a:t>- 0~200Hz are band-pass filtered for speech 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Recovered speech contains only 200~430Hz speech signals.</a:t>
            </a:r>
          </a:p>
        </p:txBody>
      </p:sp>
    </p:spTree>
    <p:extLst>
      <p:ext uri="{BB962C8B-B14F-4D97-AF65-F5344CB8AC3E}">
        <p14:creationId xmlns:p14="http://schemas.microsoft.com/office/powerpoint/2010/main" val="405142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88" y="2261032"/>
            <a:ext cx="4214811" cy="2809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5" y="2261032"/>
            <a:ext cx="4214819" cy="2809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Why recovered speech doesn’t sound good?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1_or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0823" y="3361169"/>
            <a:ext cx="609600" cy="609600"/>
          </a:xfrm>
          <a:prstGeom prst="rect">
            <a:avLst/>
          </a:prstGeom>
        </p:spPr>
      </p:pic>
      <p:pic>
        <p:nvPicPr>
          <p:cNvPr id="4" name="1_ori_resample_43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3800" y="3361169"/>
            <a:ext cx="609600" cy="609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088880" y="3361169"/>
            <a:ext cx="192405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46735" y="3929230"/>
            <a:ext cx="283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Band-pass filtered [0Hz, 430Hz] &amp; resampled (960fps)</a:t>
            </a:r>
          </a:p>
        </p:txBody>
      </p:sp>
    </p:spTree>
    <p:extLst>
      <p:ext uri="{BB962C8B-B14F-4D97-AF65-F5344CB8AC3E}">
        <p14:creationId xmlns:p14="http://schemas.microsoft.com/office/powerpoint/2010/main" val="5049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88" y="2261032"/>
            <a:ext cx="4214811" cy="2809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5" y="2261032"/>
            <a:ext cx="4214819" cy="2809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Why recovered speech doesn’t sound good?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1_or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0823" y="3361169"/>
            <a:ext cx="609600" cy="609600"/>
          </a:xfrm>
          <a:prstGeom prst="rect">
            <a:avLst/>
          </a:prstGeom>
        </p:spPr>
      </p:pic>
      <p:pic>
        <p:nvPicPr>
          <p:cNvPr id="4" name="1_ori_resample_43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87124" y="3361169"/>
            <a:ext cx="609600" cy="609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0800000">
            <a:off x="5088880" y="3361169"/>
            <a:ext cx="192405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98340" y="2424028"/>
            <a:ext cx="17953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4989" y="4655407"/>
            <a:ext cx="283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Training can be done using normal speech sequences 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– </a:t>
            </a:r>
            <a:r>
              <a:rPr lang="en-US" altLang="ko-KR" sz="1600" i="1" dirty="0">
                <a:solidFill>
                  <a:srgbClr val="FF0000"/>
                </a:solidFill>
              </a:rPr>
              <a:t>i.e. </a:t>
            </a:r>
            <a:r>
              <a:rPr lang="en-US" altLang="ko-KR" sz="1600" b="1" dirty="0">
                <a:solidFill>
                  <a:srgbClr val="FF0000"/>
                </a:solidFill>
              </a:rPr>
              <a:t>unsupervised learning</a:t>
            </a:r>
            <a:r>
              <a:rPr lang="en-US" altLang="ko-KR" sz="1600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8139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Why recovered speech doesn’t sound good?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917" y="1509339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Actually, it is called </a:t>
            </a:r>
            <a:r>
              <a:rPr lang="en-US" sz="2400" b="1" dirty="0"/>
              <a:t>audio bandwidth extension</a:t>
            </a:r>
            <a:r>
              <a:rPr lang="en-US" sz="2400" dirty="0"/>
              <a:t> in signal processing community.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8917" y="1971004"/>
            <a:ext cx="1175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However, surprisingly no one has tried to solve this problem using </a:t>
            </a:r>
            <a:r>
              <a:rPr lang="en-US" sz="2400" b="1" dirty="0"/>
              <a:t>Bi-directional LSTM network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6938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Visual Microphone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917" y="1509339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8917" y="1878817"/>
                <a:ext cx="11755394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7" y="1878817"/>
                <a:ext cx="11755394" cy="490840"/>
              </a:xfrm>
              <a:prstGeom prst="rect">
                <a:avLst/>
              </a:prstGeom>
              <a:blipFill rotWithShape="0">
                <a:blip r:embed="rId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8917" y="2369657"/>
                <a:ext cx="11755394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7" y="2369657"/>
                <a:ext cx="11755394" cy="490840"/>
              </a:xfrm>
              <a:prstGeom prst="rect">
                <a:avLst/>
              </a:prstGeom>
              <a:blipFill rotWithShape="0"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8917" y="2872948"/>
                <a:ext cx="11755394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7" y="2872948"/>
                <a:ext cx="11755394" cy="490840"/>
              </a:xfrm>
              <a:prstGeom prst="rect">
                <a:avLst/>
              </a:prstGeom>
              <a:blipFill rotWithShape="0"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840325" y="1985899"/>
            <a:ext cx="118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Amplitude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36490" y="2466990"/>
            <a:ext cx="118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Phase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6413" y="2782828"/>
            <a:ext cx="2974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Phase difference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i="1" dirty="0">
                <a:solidFill>
                  <a:srgbClr val="FF0000"/>
                </a:solidFill>
              </a:rPr>
              <a:t>i.e.</a:t>
            </a:r>
            <a:r>
              <a:rPr lang="en-US" sz="1600" dirty="0">
                <a:solidFill>
                  <a:srgbClr val="FF0000"/>
                </a:solidFill>
              </a:rPr>
              <a:t> estimated displacement)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917" y="4217051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Then: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8917" y="3780774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simplicity.. Consider only one scale and orientation.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8303" y="4635609"/>
                <a:ext cx="11755394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3" y="4635609"/>
                <a:ext cx="11755394" cy="10297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95920" y="5729265"/>
                <a:ext cx="4200160" cy="36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Convolution operation with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20" y="5729265"/>
                <a:ext cx="4200160" cy="362920"/>
              </a:xfrm>
              <a:prstGeom prst="rect">
                <a:avLst/>
              </a:prstGeom>
              <a:blipFill rotWithShape="0">
                <a:blip r:embed="rId6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39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Deep Bi-directional LSTM network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89" name="Group 488"/>
          <p:cNvGrpSpPr/>
          <p:nvPr/>
        </p:nvGrpSpPr>
        <p:grpSpPr>
          <a:xfrm>
            <a:off x="2145178" y="1736247"/>
            <a:ext cx="7432805" cy="4771457"/>
            <a:chOff x="2043578" y="1755297"/>
            <a:chExt cx="7432805" cy="4771457"/>
          </a:xfrm>
        </p:grpSpPr>
        <p:grpSp>
          <p:nvGrpSpPr>
            <p:cNvPr id="478" name="Group 477"/>
            <p:cNvGrpSpPr/>
            <p:nvPr/>
          </p:nvGrpSpPr>
          <p:grpSpPr>
            <a:xfrm>
              <a:off x="4540566" y="1755297"/>
              <a:ext cx="2640967" cy="4771457"/>
              <a:chOff x="4775516" y="1609247"/>
              <a:chExt cx="2640967" cy="4771457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4775516" y="5080542"/>
                <a:ext cx="2640967" cy="1300162"/>
                <a:chOff x="7045958" y="4949460"/>
                <a:chExt cx="3488692" cy="1908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7231380" y="6463029"/>
                  <a:ext cx="3152140" cy="350520"/>
                  <a:chOff x="5981700" y="6299328"/>
                  <a:chExt cx="3152140" cy="350520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598170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6522719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Oval 9"/>
                  <p:cNvSpPr/>
                  <p:nvPr/>
                </p:nvSpPr>
                <p:spPr>
                  <a:xfrm>
                    <a:off x="706374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>
                    <a:off x="760476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198485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8341360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8482012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Oval 14"/>
                  <p:cNvSpPr/>
                  <p:nvPr/>
                </p:nvSpPr>
                <p:spPr>
                  <a:xfrm>
                    <a:off x="872236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7231380" y="5936182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16" name="Oval 15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Oval 17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7231380" y="5526810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7231380" y="5018682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7438071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7438072" y="5205892"/>
                  <a:ext cx="954" cy="2816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H="1" flipV="1">
                  <a:off x="7978139" y="5205892"/>
                  <a:ext cx="3" cy="2816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 flipH="1" flipV="1">
                  <a:off x="8514399" y="5197996"/>
                  <a:ext cx="2856" cy="2895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flipH="1" flipV="1">
                  <a:off x="9056365" y="5216147"/>
                  <a:ext cx="3" cy="2714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10175551" y="5218503"/>
                  <a:ext cx="3" cy="2690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V="1">
                  <a:off x="7605551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 flipH="1">
                  <a:off x="7478566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8144919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H="1">
                  <a:off x="8017935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865679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852980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 flipV="1">
                  <a:off x="919098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H="1">
                  <a:off x="906399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986726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>
                  <a:off x="974027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/>
                <p:cNvSpPr/>
                <p:nvPr/>
              </p:nvSpPr>
              <p:spPr>
                <a:xfrm>
                  <a:off x="7169783" y="5491973"/>
                  <a:ext cx="3260091" cy="8187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7981945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8530584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V="1">
                  <a:off x="9074458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0175551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/>
                <p:cNvSpPr/>
                <p:nvPr/>
              </p:nvSpPr>
              <p:spPr>
                <a:xfrm>
                  <a:off x="7045958" y="4949460"/>
                  <a:ext cx="3488692" cy="190853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4775516" y="3534023"/>
                <a:ext cx="2640967" cy="1300162"/>
                <a:chOff x="7045958" y="4949460"/>
                <a:chExt cx="3488692" cy="1908539"/>
              </a:xfrm>
            </p:grpSpPr>
            <p:grpSp>
              <p:nvGrpSpPr>
                <p:cNvPr id="313" name="Group 312"/>
                <p:cNvGrpSpPr/>
                <p:nvPr/>
              </p:nvGrpSpPr>
              <p:grpSpPr>
                <a:xfrm>
                  <a:off x="7231380" y="6463029"/>
                  <a:ext cx="3152140" cy="350520"/>
                  <a:chOff x="5981700" y="6299328"/>
                  <a:chExt cx="3152140" cy="350520"/>
                </a:xfrm>
              </p:grpSpPr>
              <p:sp>
                <p:nvSpPr>
                  <p:cNvPr id="363" name="Oval 362"/>
                  <p:cNvSpPr/>
                  <p:nvPr/>
                </p:nvSpPr>
                <p:spPr>
                  <a:xfrm>
                    <a:off x="598170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6522719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706374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760476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8198485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8341360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8482012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872236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14" name="Group 313"/>
                <p:cNvGrpSpPr/>
                <p:nvPr/>
              </p:nvGrpSpPr>
              <p:grpSpPr>
                <a:xfrm>
                  <a:off x="7231380" y="5936182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355" name="Oval 354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15" name="Group 314"/>
                <p:cNvGrpSpPr/>
                <p:nvPr/>
              </p:nvGrpSpPr>
              <p:grpSpPr>
                <a:xfrm>
                  <a:off x="7231380" y="5526810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347" name="Oval 346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16" name="Group 315"/>
                <p:cNvGrpSpPr/>
                <p:nvPr/>
              </p:nvGrpSpPr>
              <p:grpSpPr>
                <a:xfrm>
                  <a:off x="7231380" y="5018682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339" name="Oval 338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317" name="Straight Arrow Connector 316"/>
                <p:cNvCxnSpPr/>
                <p:nvPr/>
              </p:nvCxnSpPr>
              <p:spPr>
                <a:xfrm flipV="1">
                  <a:off x="7438071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Arrow Connector 317"/>
                <p:cNvCxnSpPr/>
                <p:nvPr/>
              </p:nvCxnSpPr>
              <p:spPr>
                <a:xfrm flipH="1" flipV="1">
                  <a:off x="7438072" y="5205892"/>
                  <a:ext cx="954" cy="2816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Arrow Connector 318"/>
                <p:cNvCxnSpPr/>
                <p:nvPr/>
              </p:nvCxnSpPr>
              <p:spPr>
                <a:xfrm flipH="1" flipV="1">
                  <a:off x="7978139" y="5205892"/>
                  <a:ext cx="3" cy="2816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8514399" y="5197996"/>
                  <a:ext cx="2856" cy="2895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/>
                <p:cNvCxnSpPr/>
                <p:nvPr/>
              </p:nvCxnSpPr>
              <p:spPr>
                <a:xfrm flipH="1" flipV="1">
                  <a:off x="9056365" y="5216147"/>
                  <a:ext cx="3" cy="2714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10175551" y="5218503"/>
                  <a:ext cx="3" cy="2690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Arrow Connector 322"/>
                <p:cNvCxnSpPr/>
                <p:nvPr/>
              </p:nvCxnSpPr>
              <p:spPr>
                <a:xfrm flipV="1">
                  <a:off x="7605551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Arrow Connector 323"/>
                <p:cNvCxnSpPr/>
                <p:nvPr/>
              </p:nvCxnSpPr>
              <p:spPr>
                <a:xfrm flipH="1">
                  <a:off x="7478566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Arrow Connector 324"/>
                <p:cNvCxnSpPr/>
                <p:nvPr/>
              </p:nvCxnSpPr>
              <p:spPr>
                <a:xfrm flipV="1">
                  <a:off x="8144919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Arrow Connector 325"/>
                <p:cNvCxnSpPr/>
                <p:nvPr/>
              </p:nvCxnSpPr>
              <p:spPr>
                <a:xfrm flipH="1">
                  <a:off x="8017935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865679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H="1">
                  <a:off x="852980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 flipV="1">
                  <a:off x="919098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Arrow Connector 329"/>
                <p:cNvCxnSpPr/>
                <p:nvPr/>
              </p:nvCxnSpPr>
              <p:spPr>
                <a:xfrm flipH="1">
                  <a:off x="906399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Arrow Connector 330"/>
                <p:cNvCxnSpPr/>
                <p:nvPr/>
              </p:nvCxnSpPr>
              <p:spPr>
                <a:xfrm flipV="1">
                  <a:off x="986726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Arrow Connector 331"/>
                <p:cNvCxnSpPr/>
                <p:nvPr/>
              </p:nvCxnSpPr>
              <p:spPr>
                <a:xfrm flipH="1">
                  <a:off x="974027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/>
                <p:cNvSpPr/>
                <p:nvPr/>
              </p:nvSpPr>
              <p:spPr>
                <a:xfrm>
                  <a:off x="7169783" y="5491973"/>
                  <a:ext cx="3260091" cy="8187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4" name="Straight Arrow Connector 333"/>
                <p:cNvCxnSpPr/>
                <p:nvPr/>
              </p:nvCxnSpPr>
              <p:spPr>
                <a:xfrm flipV="1">
                  <a:off x="7981945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V="1">
                  <a:off x="8530584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Arrow Connector 335"/>
                <p:cNvCxnSpPr/>
                <p:nvPr/>
              </p:nvCxnSpPr>
              <p:spPr>
                <a:xfrm flipV="1">
                  <a:off x="9074458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Arrow Connector 336"/>
                <p:cNvCxnSpPr/>
                <p:nvPr/>
              </p:nvCxnSpPr>
              <p:spPr>
                <a:xfrm flipV="1">
                  <a:off x="10175551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Rectangle 337"/>
                <p:cNvSpPr/>
                <p:nvPr/>
              </p:nvSpPr>
              <p:spPr>
                <a:xfrm>
                  <a:off x="7045958" y="4949460"/>
                  <a:ext cx="3488692" cy="190853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1" name="Group 370"/>
              <p:cNvGrpSpPr/>
              <p:nvPr/>
            </p:nvGrpSpPr>
            <p:grpSpPr>
              <a:xfrm>
                <a:off x="4775516" y="1609247"/>
                <a:ext cx="2640967" cy="3482087"/>
                <a:chOff x="7045958" y="4394208"/>
                <a:chExt cx="3488692" cy="5111439"/>
              </a:xfrm>
            </p:grpSpPr>
            <p:grpSp>
              <p:nvGrpSpPr>
                <p:cNvPr id="372" name="Group 371"/>
                <p:cNvGrpSpPr/>
                <p:nvPr/>
              </p:nvGrpSpPr>
              <p:grpSpPr>
                <a:xfrm>
                  <a:off x="7231380" y="6463029"/>
                  <a:ext cx="3152140" cy="350520"/>
                  <a:chOff x="5981700" y="6299328"/>
                  <a:chExt cx="3152140" cy="350520"/>
                </a:xfrm>
              </p:grpSpPr>
              <p:sp>
                <p:nvSpPr>
                  <p:cNvPr id="422" name="Oval 421"/>
                  <p:cNvSpPr/>
                  <p:nvPr/>
                </p:nvSpPr>
                <p:spPr>
                  <a:xfrm>
                    <a:off x="598170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6522719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706374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760476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8198485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8341360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8482012" y="644855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8722360" y="629932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3" name="Group 372"/>
                <p:cNvGrpSpPr/>
                <p:nvPr/>
              </p:nvGrpSpPr>
              <p:grpSpPr>
                <a:xfrm>
                  <a:off x="7231380" y="5936182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414" name="Oval 413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4" name="Group 373"/>
                <p:cNvGrpSpPr/>
                <p:nvPr/>
              </p:nvGrpSpPr>
              <p:grpSpPr>
                <a:xfrm>
                  <a:off x="7231380" y="5526810"/>
                  <a:ext cx="3152140" cy="350520"/>
                  <a:chOff x="5981700" y="5778068"/>
                  <a:chExt cx="3152140" cy="350520"/>
                </a:xfrm>
              </p:grpSpPr>
              <p:sp>
                <p:nvSpPr>
                  <p:cNvPr id="406" name="Oval 405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5" name="Group 374"/>
                <p:cNvGrpSpPr/>
                <p:nvPr/>
              </p:nvGrpSpPr>
              <p:grpSpPr>
                <a:xfrm>
                  <a:off x="7231380" y="4394208"/>
                  <a:ext cx="3152140" cy="974994"/>
                  <a:chOff x="5981700" y="5153594"/>
                  <a:chExt cx="3152140" cy="974994"/>
                </a:xfrm>
              </p:grpSpPr>
              <p:sp>
                <p:nvSpPr>
                  <p:cNvPr id="398" name="Oval 397"/>
                  <p:cNvSpPr/>
                  <p:nvPr/>
                </p:nvSpPr>
                <p:spPr>
                  <a:xfrm>
                    <a:off x="598170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52272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706374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76047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8198485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8341360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8482012" y="592729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8722360" y="5778068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5981700" y="5153594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6522719" y="5153594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7063740" y="5153594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7604760" y="5153594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8722360" y="5153594"/>
                    <a:ext cx="411480" cy="350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8198485" y="529610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8341360" y="529610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8482012" y="5296103"/>
                    <a:ext cx="61595" cy="5778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376" name="Straight Arrow Connector 375"/>
                <p:cNvCxnSpPr/>
                <p:nvPr/>
              </p:nvCxnSpPr>
              <p:spPr>
                <a:xfrm flipV="1">
                  <a:off x="7438071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Arrow Connector 376"/>
                <p:cNvCxnSpPr/>
                <p:nvPr/>
              </p:nvCxnSpPr>
              <p:spPr>
                <a:xfrm flipH="1" flipV="1">
                  <a:off x="7438072" y="5205892"/>
                  <a:ext cx="954" cy="2816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Arrow Connector 377"/>
                <p:cNvCxnSpPr/>
                <p:nvPr/>
              </p:nvCxnSpPr>
              <p:spPr>
                <a:xfrm flipH="1" flipV="1">
                  <a:off x="7978139" y="5205892"/>
                  <a:ext cx="3" cy="2816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Arrow Connector 378"/>
                <p:cNvCxnSpPr/>
                <p:nvPr/>
              </p:nvCxnSpPr>
              <p:spPr>
                <a:xfrm flipH="1" flipV="1">
                  <a:off x="8514399" y="5197996"/>
                  <a:ext cx="2856" cy="2895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Arrow Connector 379"/>
                <p:cNvCxnSpPr/>
                <p:nvPr/>
              </p:nvCxnSpPr>
              <p:spPr>
                <a:xfrm flipH="1" flipV="1">
                  <a:off x="9056365" y="5216147"/>
                  <a:ext cx="3" cy="2714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Arrow Connector 380"/>
                <p:cNvCxnSpPr/>
                <p:nvPr/>
              </p:nvCxnSpPr>
              <p:spPr>
                <a:xfrm flipH="1" flipV="1">
                  <a:off x="10175551" y="5218503"/>
                  <a:ext cx="3" cy="2690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Arrow Connector 381"/>
                <p:cNvCxnSpPr/>
                <p:nvPr/>
              </p:nvCxnSpPr>
              <p:spPr>
                <a:xfrm flipV="1">
                  <a:off x="7605551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Arrow Connector 382"/>
                <p:cNvCxnSpPr/>
                <p:nvPr/>
              </p:nvCxnSpPr>
              <p:spPr>
                <a:xfrm flipH="1">
                  <a:off x="7478566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Arrow Connector 383"/>
                <p:cNvCxnSpPr/>
                <p:nvPr/>
              </p:nvCxnSpPr>
              <p:spPr>
                <a:xfrm flipV="1">
                  <a:off x="8144919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/>
                <p:cNvCxnSpPr/>
                <p:nvPr/>
              </p:nvCxnSpPr>
              <p:spPr>
                <a:xfrm flipH="1">
                  <a:off x="8017935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Arrow Connector 385"/>
                <p:cNvCxnSpPr/>
                <p:nvPr/>
              </p:nvCxnSpPr>
              <p:spPr>
                <a:xfrm flipV="1">
                  <a:off x="865679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/>
                <p:cNvCxnSpPr/>
                <p:nvPr/>
              </p:nvCxnSpPr>
              <p:spPr>
                <a:xfrm flipH="1">
                  <a:off x="852980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Arrow Connector 387"/>
                <p:cNvCxnSpPr/>
                <p:nvPr/>
              </p:nvCxnSpPr>
              <p:spPr>
                <a:xfrm flipV="1">
                  <a:off x="919098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Arrow Connector 388"/>
                <p:cNvCxnSpPr/>
                <p:nvPr/>
              </p:nvCxnSpPr>
              <p:spPr>
                <a:xfrm flipH="1">
                  <a:off x="906399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Arrow Connector 389"/>
                <p:cNvCxnSpPr/>
                <p:nvPr/>
              </p:nvCxnSpPr>
              <p:spPr>
                <a:xfrm flipV="1">
                  <a:off x="9867263" y="5702071"/>
                  <a:ext cx="343047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Arrow Connector 390"/>
                <p:cNvCxnSpPr/>
                <p:nvPr/>
              </p:nvCxnSpPr>
              <p:spPr>
                <a:xfrm flipH="1">
                  <a:off x="9740279" y="6108156"/>
                  <a:ext cx="343047" cy="3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Rectangle 391"/>
                <p:cNvSpPr/>
                <p:nvPr/>
              </p:nvSpPr>
              <p:spPr>
                <a:xfrm>
                  <a:off x="7169783" y="5491973"/>
                  <a:ext cx="3260091" cy="8187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3" name="Straight Arrow Connector 392"/>
                <p:cNvCxnSpPr/>
                <p:nvPr/>
              </p:nvCxnSpPr>
              <p:spPr>
                <a:xfrm flipV="1">
                  <a:off x="7981945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8530584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 flipV="1">
                  <a:off x="9074458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V="1">
                  <a:off x="10175551" y="6310717"/>
                  <a:ext cx="0" cy="22478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Rectangle 396"/>
                <p:cNvSpPr/>
                <p:nvPr/>
              </p:nvSpPr>
              <p:spPr>
                <a:xfrm>
                  <a:off x="7045958" y="4949460"/>
                  <a:ext cx="3488692" cy="190853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38" name="Straight Arrow Connector 437"/>
                <p:cNvCxnSpPr/>
                <p:nvPr/>
              </p:nvCxnSpPr>
              <p:spPr>
                <a:xfrm flipV="1">
                  <a:off x="7438072" y="4554278"/>
                  <a:ext cx="0" cy="4055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/>
                <p:cNvCxnSpPr/>
                <p:nvPr/>
              </p:nvCxnSpPr>
              <p:spPr>
                <a:xfrm flipV="1">
                  <a:off x="7978139" y="4554276"/>
                  <a:ext cx="0" cy="38619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/>
                <p:cNvCxnSpPr/>
                <p:nvPr/>
              </p:nvCxnSpPr>
              <p:spPr>
                <a:xfrm flipV="1">
                  <a:off x="8514399" y="4546380"/>
                  <a:ext cx="0" cy="3814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/>
                <p:cNvCxnSpPr/>
                <p:nvPr/>
              </p:nvCxnSpPr>
              <p:spPr>
                <a:xfrm flipV="1">
                  <a:off x="9056365" y="4564533"/>
                  <a:ext cx="0" cy="3732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flipV="1">
                  <a:off x="10175551" y="4566889"/>
                  <a:ext cx="0" cy="3770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/>
                <p:cNvCxnSpPr/>
                <p:nvPr/>
              </p:nvCxnSpPr>
              <p:spPr>
                <a:xfrm flipV="1">
                  <a:off x="7438072" y="6845388"/>
                  <a:ext cx="0" cy="4055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/>
                <p:cNvCxnSpPr/>
                <p:nvPr/>
              </p:nvCxnSpPr>
              <p:spPr>
                <a:xfrm flipV="1">
                  <a:off x="7978139" y="6845387"/>
                  <a:ext cx="0" cy="38619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/>
                <p:cNvCxnSpPr/>
                <p:nvPr/>
              </p:nvCxnSpPr>
              <p:spPr>
                <a:xfrm flipV="1">
                  <a:off x="8514399" y="6837491"/>
                  <a:ext cx="0" cy="3814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/>
                <p:cNvCxnSpPr/>
                <p:nvPr/>
              </p:nvCxnSpPr>
              <p:spPr>
                <a:xfrm flipV="1">
                  <a:off x="9056365" y="6855643"/>
                  <a:ext cx="0" cy="3732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/>
                <p:cNvCxnSpPr/>
                <p:nvPr/>
              </p:nvCxnSpPr>
              <p:spPr>
                <a:xfrm flipV="1">
                  <a:off x="10175551" y="6857999"/>
                  <a:ext cx="0" cy="3770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/>
                <p:cNvCxnSpPr/>
                <p:nvPr/>
              </p:nvCxnSpPr>
              <p:spPr>
                <a:xfrm flipV="1">
                  <a:off x="7438072" y="9100096"/>
                  <a:ext cx="0" cy="4055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/>
                <p:cNvCxnSpPr/>
                <p:nvPr/>
              </p:nvCxnSpPr>
              <p:spPr>
                <a:xfrm flipV="1">
                  <a:off x="7978139" y="9100095"/>
                  <a:ext cx="0" cy="38619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/>
                <p:cNvCxnSpPr/>
                <p:nvPr/>
              </p:nvCxnSpPr>
              <p:spPr>
                <a:xfrm flipV="1">
                  <a:off x="8514399" y="9092199"/>
                  <a:ext cx="0" cy="3814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/>
                <p:cNvCxnSpPr/>
                <p:nvPr/>
              </p:nvCxnSpPr>
              <p:spPr>
                <a:xfrm flipV="1">
                  <a:off x="9056365" y="9110351"/>
                  <a:ext cx="0" cy="3732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/>
                <p:cNvCxnSpPr/>
                <p:nvPr/>
              </p:nvCxnSpPr>
              <p:spPr>
                <a:xfrm flipV="1">
                  <a:off x="10175551" y="9112707"/>
                  <a:ext cx="0" cy="3770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80" name="Straight Connector 479"/>
            <p:cNvCxnSpPr/>
            <p:nvPr/>
          </p:nvCxnSpPr>
          <p:spPr>
            <a:xfrm>
              <a:off x="2043578" y="5116141"/>
              <a:ext cx="7432805" cy="1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2043578" y="3561701"/>
              <a:ext cx="7432805" cy="1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2043578" y="2055677"/>
              <a:ext cx="7432805" cy="1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0" name="TextBox 489"/>
          <p:cNvSpPr txBox="1"/>
          <p:nvPr/>
        </p:nvSpPr>
        <p:spPr>
          <a:xfrm>
            <a:off x="7348513" y="5626669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Bi-directional LSTM layer</a:t>
            </a:r>
          </a:p>
        </p:txBody>
      </p:sp>
      <p:sp>
        <p:nvSpPr>
          <p:cNvPr id="491" name="TextBox 490"/>
          <p:cNvSpPr txBox="1"/>
          <p:nvPr/>
        </p:nvSpPr>
        <p:spPr>
          <a:xfrm>
            <a:off x="7348513" y="4071738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Bi-directional LSTM layer</a:t>
            </a:r>
          </a:p>
        </p:txBody>
      </p:sp>
      <p:sp>
        <p:nvSpPr>
          <p:cNvPr id="492" name="TextBox 491"/>
          <p:cNvSpPr txBox="1"/>
          <p:nvPr/>
        </p:nvSpPr>
        <p:spPr>
          <a:xfrm>
            <a:off x="7348513" y="2565293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Bi-directional LSTM layer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7348513" y="1683001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Fully-connected layer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119927" y="5584589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4119927" y="5851065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512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19927" y="5248138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1024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4119927" y="6227407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257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4119927" y="4033921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4119927" y="4300397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4119927" y="3697470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4119927" y="2482421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119927" y="2748897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512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119927" y="2145970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1024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4129720" y="1732228"/>
            <a:ext cx="69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257</a:t>
            </a:r>
          </a:p>
        </p:txBody>
      </p:sp>
    </p:spTree>
    <p:extLst>
      <p:ext uri="{BB962C8B-B14F-4D97-AF65-F5344CB8AC3E}">
        <p14:creationId xmlns:p14="http://schemas.microsoft.com/office/powerpoint/2010/main" val="168300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TIMIT dataset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917" y="1509339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630 speakers * 10 speech files = 6,300.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917" y="1971004"/>
            <a:ext cx="1175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Training data:</a:t>
            </a:r>
          </a:p>
          <a:p>
            <a:pPr algn="just"/>
            <a:r>
              <a:rPr lang="en-US" sz="2400" dirty="0"/>
              <a:t>(630-3) * 10 speech files = 6,270 files.</a:t>
            </a:r>
          </a:p>
        </p:txBody>
      </p:sp>
    </p:spTree>
    <p:extLst>
      <p:ext uri="{BB962C8B-B14F-4D97-AF65-F5344CB8AC3E}">
        <p14:creationId xmlns:p14="http://schemas.microsoft.com/office/powerpoint/2010/main" val="63652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Result - English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8070872" y="1699622"/>
            <a:ext cx="18083" cy="4848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0963" y="2047672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Visual Microphone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9925" y="2047672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Bandwidth Extended (1,000Hz)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3772751" y="1699622"/>
            <a:ext cx="18083" cy="4848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473" y="2047672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Original Speech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88962" y="4022348"/>
            <a:ext cx="11275213" cy="1838382"/>
            <a:chOff x="588962" y="1670102"/>
            <a:chExt cx="11275213" cy="183838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951" y="1678653"/>
              <a:ext cx="2739947" cy="182663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628" y="1675591"/>
              <a:ext cx="2569667" cy="171311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62" y="1670102"/>
              <a:ext cx="2530679" cy="1687119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71299" y="3046819"/>
              <a:ext cx="24539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 Don't ask me to carry an oily rag like that.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29925" y="3046819"/>
              <a:ext cx="24539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 Don't ask me to carry an oily rag like that.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00670" y="3046819"/>
              <a:ext cx="24539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 Don't ask me to carry an oily rag like that.</a:t>
              </a:r>
            </a:p>
          </p:txBody>
        </p:sp>
        <p:pic>
          <p:nvPicPr>
            <p:cNvPr id="35" name="2_ori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3087798" y="2097765"/>
              <a:ext cx="609600" cy="609600"/>
            </a:xfrm>
            <a:prstGeom prst="rect">
              <a:avLst/>
            </a:prstGeom>
          </p:spPr>
        </p:pic>
        <p:pic>
          <p:nvPicPr>
            <p:cNvPr id="39" name="2호일01-2_960fps_ori_cent_int_sevm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6840304" y="2097765"/>
              <a:ext cx="609600" cy="609600"/>
            </a:xfrm>
            <a:prstGeom prst="rect">
              <a:avLst/>
            </a:prstGeom>
          </p:spPr>
        </p:pic>
        <p:pic>
          <p:nvPicPr>
            <p:cNvPr id="57" name="2호일01-2_960fps_ori_cent_int_int_sr_sevm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11254575" y="2097765"/>
              <a:ext cx="609600" cy="6096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589982" y="2321436"/>
            <a:ext cx="11274193" cy="1841717"/>
            <a:chOff x="589982" y="3388701"/>
            <a:chExt cx="11274193" cy="1841717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813" y="3388701"/>
              <a:ext cx="2740085" cy="182672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878" y="3388701"/>
              <a:ext cx="2591912" cy="172794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82" y="3388703"/>
              <a:ext cx="2532424" cy="168828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71299" y="4768753"/>
              <a:ext cx="24539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She had your dark suit in greasy wash water all year.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29925" y="4768753"/>
              <a:ext cx="24539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She had your dark suit in greasy wash water all year.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00670" y="4768753"/>
              <a:ext cx="24539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She had your dark suit in greasy wash water all year.</a:t>
              </a:r>
            </a:p>
          </p:txBody>
        </p:sp>
        <p:pic>
          <p:nvPicPr>
            <p:cNvPr id="59" name="1_ori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3088777" y="3922677"/>
              <a:ext cx="609600" cy="609600"/>
            </a:xfrm>
            <a:prstGeom prst="rect">
              <a:avLst/>
            </a:prstGeom>
          </p:spPr>
        </p:pic>
        <p:pic>
          <p:nvPicPr>
            <p:cNvPr id="61" name="2휴지01-1_960fps_ori_cent_int_sevm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6840304" y="3922677"/>
              <a:ext cx="609600" cy="609600"/>
            </a:xfrm>
            <a:prstGeom prst="rect">
              <a:avLst/>
            </a:prstGeom>
          </p:spPr>
        </p:pic>
        <p:pic>
          <p:nvPicPr>
            <p:cNvPr id="63" name="2휴지01-1_960fps_ori_cent_int_int_sr_sevm">
              <a:hlinkClick r:id="" action="ppaction://media"/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11254575" y="3922677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68159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78788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6" y="1665874"/>
            <a:ext cx="2584247" cy="17228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4" y="3388705"/>
            <a:ext cx="2648739" cy="176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>
                <a:solidFill>
                  <a:srgbClr val="A5285F"/>
                </a:solidFill>
              </a:rPr>
              <a:t>Result - Korean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8070872" y="1699622"/>
            <a:ext cx="18083" cy="4848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0963" y="1361872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Visual Microphone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9925" y="1361872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Bandwidth Extended (1,000Hz)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3772751" y="1699622"/>
            <a:ext cx="18083" cy="4848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473" y="1361872"/>
            <a:ext cx="2831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Original Speech</a:t>
            </a:r>
          </a:p>
        </p:txBody>
      </p:sp>
      <p:pic>
        <p:nvPicPr>
          <p:cNvPr id="7" name="p5_or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25472" y="2097765"/>
            <a:ext cx="609600" cy="609600"/>
          </a:xfrm>
          <a:prstGeom prst="rect">
            <a:avLst/>
          </a:prstGeom>
        </p:spPr>
      </p:pic>
      <p:pic>
        <p:nvPicPr>
          <p:cNvPr id="31" name="p1_or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99959" y="3935334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2" y="5076984"/>
            <a:ext cx="2648740" cy="1765826"/>
          </a:xfrm>
          <a:prstGeom prst="rect">
            <a:avLst/>
          </a:prstGeom>
        </p:spPr>
      </p:pic>
      <p:pic>
        <p:nvPicPr>
          <p:cNvPr id="6" name="p3_or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88191" y="5655097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00" y="1665874"/>
            <a:ext cx="2584247" cy="1722831"/>
          </a:xfrm>
          <a:prstGeom prst="rect">
            <a:avLst/>
          </a:prstGeom>
        </p:spPr>
      </p:pic>
      <p:pic>
        <p:nvPicPr>
          <p:cNvPr id="16" name="감자칩-p5_960fps_ori_cent_int_int_sr_sevm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178144" y="2097765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47" y="1660577"/>
            <a:ext cx="2592192" cy="1728128"/>
          </a:xfrm>
          <a:prstGeom prst="rect">
            <a:avLst/>
          </a:prstGeom>
        </p:spPr>
      </p:pic>
      <p:pic>
        <p:nvPicPr>
          <p:cNvPr id="18" name="감자칩-p5_960fps_ori_cent_int_sevm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41698" y="2097765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75" y="3388705"/>
            <a:ext cx="2538175" cy="1692116"/>
          </a:xfrm>
          <a:prstGeom prst="rect">
            <a:avLst/>
          </a:prstGeom>
        </p:spPr>
      </p:pic>
      <p:pic>
        <p:nvPicPr>
          <p:cNvPr id="20" name="감자칩-p1_960fps_ori_cent_int_sevm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40753" y="3929963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55" y="3388706"/>
            <a:ext cx="2648740" cy="1765826"/>
          </a:xfrm>
          <a:prstGeom prst="rect">
            <a:avLst/>
          </a:prstGeom>
        </p:spPr>
      </p:pic>
      <p:pic>
        <p:nvPicPr>
          <p:cNvPr id="22" name="감자칩-p1_960fps_ori_cent_int_int_sr_sevm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178144" y="3929963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92" y="5076985"/>
            <a:ext cx="2593458" cy="1728972"/>
          </a:xfrm>
          <a:prstGeom prst="rect">
            <a:avLst/>
          </a:prstGeom>
        </p:spPr>
      </p:pic>
      <p:pic>
        <p:nvPicPr>
          <p:cNvPr id="25" name="감자칩-p3_960fps_ori_cent_int_sevm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40304" y="5655097"/>
            <a:ext cx="60960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60" y="5076984"/>
            <a:ext cx="2648740" cy="1765826"/>
          </a:xfrm>
          <a:prstGeom prst="rect">
            <a:avLst/>
          </a:prstGeom>
        </p:spPr>
      </p:pic>
      <p:pic>
        <p:nvPicPr>
          <p:cNvPr id="27" name="감자칩-p3_960fps_ori_cent_int_int_sr_sevm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178144" y="5655097"/>
            <a:ext cx="609600" cy="609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71299" y="3046819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아시아나 항공을 이용해주신 승객 여러분께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9925" y="3046819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아시아나 항공을 이용해주신 승객 여러분께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00670" y="3046819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아시아나 항공을 이용해주신 승객 여러분께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1299" y="4768753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안전을 위해 좌석 벨트는 계속 매고 계시고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29925" y="4768753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안전을 위해 좌석 벨트는 계속 매고 계시고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00670" y="4768753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안전을 위해 좌석 벨트는 계속 매고 계시고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299" y="6414800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안에있는 물건이 떨어져 다치지 않도록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29925" y="6414800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안에있는 물건이 떨어져 다치지 않도록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00670" y="6414800"/>
            <a:ext cx="2453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안에있는 물건이 떨어져 다치지 않도록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8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7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8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8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7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72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rgbClr val="A5285F"/>
                </a:solidFill>
              </a:rPr>
              <a:t>Most recent work in Audio Bandwidth Extension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66647"/>
            <a:ext cx="5848350" cy="421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283678"/>
            <a:ext cx="5472113" cy="2575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1178" y="5676697"/>
            <a:ext cx="1175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hlinkClick r:id="rId4"/>
              </a:rPr>
              <a:t>https://github.com/kuleshov/audio-super-res</a:t>
            </a:r>
            <a:endParaRPr lang="en-US" sz="2400" dirty="0"/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(*NO SOURCE CODE, only demo audio files.)</a:t>
            </a:r>
          </a:p>
        </p:txBody>
      </p:sp>
    </p:spTree>
    <p:extLst>
      <p:ext uri="{BB962C8B-B14F-4D97-AF65-F5344CB8AC3E}">
        <p14:creationId xmlns:p14="http://schemas.microsoft.com/office/powerpoint/2010/main" val="121798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Appendix- 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75"/>
            <a:ext cx="5373529" cy="312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98" y="2428875"/>
            <a:ext cx="639020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7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07" y="4139080"/>
            <a:ext cx="6546985" cy="2587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07" y="1524153"/>
            <a:ext cx="6546985" cy="25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2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2" y="2124075"/>
            <a:ext cx="38766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090737"/>
            <a:ext cx="7829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128837"/>
            <a:ext cx="80486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Patch-based Visual Microphone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216" y="1825625"/>
            <a:ext cx="8751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7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2166937"/>
            <a:ext cx="70199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Review on RNN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147887"/>
            <a:ext cx="76771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9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Patch-based Visual Microphone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2062956"/>
            <a:ext cx="5702300" cy="3207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917" y="1509339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 to object classification?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8917" y="5362452"/>
            <a:ext cx="1175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Cat! (translation invariant)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1139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ko-KR" b="1" dirty="0" err="1">
                <a:solidFill>
                  <a:srgbClr val="A5285F"/>
                </a:solidFill>
              </a:rPr>
              <a:t>Tanh</a:t>
            </a:r>
            <a:r>
              <a:rPr lang="en-US" altLang="ko-KR" b="1" dirty="0">
                <a:solidFill>
                  <a:srgbClr val="A5285F"/>
                </a:solidFill>
              </a:rPr>
              <a:t> </a:t>
            </a:r>
            <a:r>
              <a:rPr lang="en-US" altLang="ko-KR" b="1" dirty="0" err="1">
                <a:solidFill>
                  <a:srgbClr val="A5285F"/>
                </a:solidFill>
              </a:rPr>
              <a:t>Activiation</a:t>
            </a:r>
            <a:endParaRPr lang="en-US" b="1" dirty="0">
              <a:solidFill>
                <a:srgbClr val="A5285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75" y="2167952"/>
            <a:ext cx="4899025" cy="351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" y="1904764"/>
            <a:ext cx="5410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Convolutional Neural Network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87" y="4848225"/>
            <a:ext cx="4657725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104923"/>
            <a:ext cx="8267700" cy="83820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5943600" y="3416300"/>
            <a:ext cx="1079500" cy="11811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9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A5285F"/>
                </a:solidFill>
              </a:rPr>
              <a:t>History of Motion Magnification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86550" y="2740424"/>
            <a:ext cx="2059457" cy="840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Magnification in presence of large motions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Elgharib</a:t>
            </a:r>
            <a:r>
              <a:rPr lang="en-US" sz="1200" dirty="0"/>
              <a:t> et al.) [5]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55243" y="2740424"/>
            <a:ext cx="2059457" cy="840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Riesz</a:t>
            </a:r>
            <a:r>
              <a:rPr lang="en-US" sz="1400" dirty="0"/>
              <a:t> pyramid method</a:t>
            </a:r>
          </a:p>
          <a:p>
            <a:pPr algn="ctr"/>
            <a:r>
              <a:rPr lang="en-US" sz="1200" dirty="0"/>
              <a:t>(Neal </a:t>
            </a:r>
            <a:r>
              <a:rPr lang="en-US" sz="1200" dirty="0" err="1"/>
              <a:t>Wadhwa</a:t>
            </a:r>
            <a:r>
              <a:rPr lang="en-US" sz="1200" dirty="0"/>
              <a:t> et al.) [4]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82746" y="2740424"/>
            <a:ext cx="2059457" cy="840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Phase-based method</a:t>
            </a:r>
          </a:p>
          <a:p>
            <a:pPr algn="ctr"/>
            <a:r>
              <a:rPr lang="en-US" sz="1200" dirty="0"/>
              <a:t>(Neal </a:t>
            </a:r>
            <a:r>
              <a:rPr lang="en-US" sz="1200" dirty="0" err="1"/>
              <a:t>Wadhwa</a:t>
            </a:r>
            <a:r>
              <a:rPr lang="en-US" sz="1200" dirty="0"/>
              <a:t> et al.) [3]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10250" y="2740424"/>
            <a:ext cx="2059457" cy="840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Eulerian</a:t>
            </a:r>
            <a:r>
              <a:rPr lang="en-US" sz="1400" dirty="0"/>
              <a:t> method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Hao</a:t>
            </a:r>
            <a:r>
              <a:rPr lang="en-US" sz="1200" dirty="0"/>
              <a:t>-Yu Wu et al.) [2]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8943" y="2740424"/>
            <a:ext cx="2059457" cy="840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Magnification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Ce</a:t>
            </a:r>
            <a:r>
              <a:rPr lang="en-US" sz="1200" dirty="0"/>
              <a:t> Liu et al.) [1]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7244" y="2443863"/>
            <a:ext cx="162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Year 2005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28551" y="2443863"/>
            <a:ext cx="162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Year 2012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01047" y="2443863"/>
            <a:ext cx="162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Year 2013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73543" y="2432647"/>
            <a:ext cx="162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Year 2014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04851" y="2432647"/>
            <a:ext cx="162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Year 2015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5241" y="1784835"/>
            <a:ext cx="2059457" cy="6614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microphone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786550" y="1787638"/>
            <a:ext cx="2059457" cy="6614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material property estimation from small motions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82746" y="1776594"/>
            <a:ext cx="2059457" cy="6614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detecting pulse from head motions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5848863" y="3705464"/>
            <a:ext cx="593124" cy="76612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220098" y="4427605"/>
            <a:ext cx="823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personally it’s the most important algorithm</a:t>
            </a:r>
          </a:p>
        </p:txBody>
      </p:sp>
      <p:pic>
        <p:nvPicPr>
          <p:cNvPr id="1026" name="Picture 2" descr="http://people.csail.mit.edu/nkushman/press/csail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6" y="5261188"/>
            <a:ext cx="1500230" cy="10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eople.csail.mit.edu/billf/photo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1" y="5261188"/>
            <a:ext cx="922638" cy="11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1782" y="6488668"/>
            <a:ext cx="399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Prof. William T. Freeman @ MIT CSAIL</a:t>
            </a:r>
          </a:p>
        </p:txBody>
      </p:sp>
    </p:spTree>
    <p:extLst>
      <p:ext uri="{BB962C8B-B14F-4D97-AF65-F5344CB8AC3E}">
        <p14:creationId xmlns:p14="http://schemas.microsoft.com/office/powerpoint/2010/main" val="204021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 err="1">
                <a:solidFill>
                  <a:srgbClr val="A5285F"/>
                </a:solidFill>
              </a:rPr>
              <a:t>Eulerian</a:t>
            </a:r>
            <a:r>
              <a:rPr lang="en-US" b="1" dirty="0">
                <a:solidFill>
                  <a:srgbClr val="A5285F"/>
                </a:solidFill>
              </a:rPr>
              <a:t> method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60690" y="1537700"/>
            <a:ext cx="2059457" cy="3405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Magnification in presence of large motions [5]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29383" y="1537700"/>
            <a:ext cx="2059457" cy="3405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Riesz</a:t>
            </a:r>
            <a:r>
              <a:rPr lang="en-US" sz="1200" dirty="0"/>
              <a:t> pyramid method [4]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56886" y="1537700"/>
            <a:ext cx="2059457" cy="3405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Phase-based method [3]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84390" y="1537700"/>
            <a:ext cx="2059457" cy="34052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Eulerian</a:t>
            </a:r>
            <a:r>
              <a:rPr lang="en-US" sz="1200" dirty="0"/>
              <a:t> method [2]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083" y="1537700"/>
            <a:ext cx="2059457" cy="3405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Motion Magnification [1]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37" y="2293793"/>
            <a:ext cx="10494819" cy="3795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2811" y="6231478"/>
            <a:ext cx="896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problem: noise is amplified together with motion</a:t>
            </a:r>
          </a:p>
        </p:txBody>
      </p:sp>
    </p:spTree>
    <p:extLst>
      <p:ext uri="{BB962C8B-B14F-4D97-AF65-F5344CB8AC3E}">
        <p14:creationId xmlns:p14="http://schemas.microsoft.com/office/powerpoint/2010/main" val="77388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A5285F"/>
                </a:solidFill>
              </a:rPr>
              <a:t>DCNN based VM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19201"/>
            <a:ext cx="12192000" cy="142671"/>
          </a:xfrm>
          <a:prstGeom prst="rect">
            <a:avLst/>
          </a:prstGeom>
          <a:solidFill>
            <a:srgbClr val="A5285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6" y="2541844"/>
            <a:ext cx="5194567" cy="2368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05357" y="4910516"/>
            <a:ext cx="118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Target video frame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05357" y="2116359"/>
            <a:ext cx="118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Current video frame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4" y="3556903"/>
            <a:ext cx="2638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* Video is resized to [80, 80]</a:t>
            </a:r>
          </a:p>
        </p:txBody>
      </p:sp>
    </p:spTree>
    <p:extLst>
      <p:ext uri="{BB962C8B-B14F-4D97-AF65-F5344CB8AC3E}">
        <p14:creationId xmlns:p14="http://schemas.microsoft.com/office/powerpoint/2010/main" val="844999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21355</TotalTime>
  <Words>882</Words>
  <Application>Microsoft Office PowerPoint</Application>
  <PresentationFormat>Widescreen</PresentationFormat>
  <Paragraphs>183</Paragraphs>
  <Slides>31</Slides>
  <Notes>0</Notes>
  <HiddenSlides>0</HiddenSlides>
  <MMClips>28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Cambria Math</vt:lpstr>
      <vt:lpstr>Office Theme</vt:lpstr>
      <vt:lpstr>PART ONE Deep Convolutional Neural Network for Visual Microphone</vt:lpstr>
      <vt:lpstr>Visual Microphone</vt:lpstr>
      <vt:lpstr>Patch-based Visual Microphone</vt:lpstr>
      <vt:lpstr>Patch-based Visual Microphone</vt:lpstr>
      <vt:lpstr>Tanh Activiation</vt:lpstr>
      <vt:lpstr>Convolutional Neural Network</vt:lpstr>
      <vt:lpstr>History of Motion Magnification</vt:lpstr>
      <vt:lpstr>Eulerian method</vt:lpstr>
      <vt:lpstr>DCNN based VM</vt:lpstr>
      <vt:lpstr>Result</vt:lpstr>
      <vt:lpstr>Result</vt:lpstr>
      <vt:lpstr>Problem</vt:lpstr>
      <vt:lpstr>Problem</vt:lpstr>
      <vt:lpstr>Problem</vt:lpstr>
      <vt:lpstr>PART TWO Improving Quality of Visual Microphone  using Unsupervised Deep Bi-directional  LSTM Network.</vt:lpstr>
      <vt:lpstr>Why recovered speech doesn’t sound good?</vt:lpstr>
      <vt:lpstr>Why recovered speech doesn’t sound good?</vt:lpstr>
      <vt:lpstr>Why recovered speech doesn’t sound good?</vt:lpstr>
      <vt:lpstr>Why recovered speech doesn’t sound good?</vt:lpstr>
      <vt:lpstr>Deep Bi-directional LSTM network</vt:lpstr>
      <vt:lpstr>TIMIT dataset</vt:lpstr>
      <vt:lpstr>Result - English</vt:lpstr>
      <vt:lpstr>Result - Korean</vt:lpstr>
      <vt:lpstr>Most recent work in Audio Bandwidth Extension</vt:lpstr>
      <vt:lpstr>Appendix- Review on RNN</vt:lpstr>
      <vt:lpstr>Review on RNN</vt:lpstr>
      <vt:lpstr>Review on RNN</vt:lpstr>
      <vt:lpstr>Review on RNN</vt:lpstr>
      <vt:lpstr>Review on RNN</vt:lpstr>
      <vt:lpstr>Review on RNN</vt:lpstr>
      <vt:lpstr>Review on 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1</dc:title>
  <dc:creator>Deblina Bhattacharjee;Juhyun Ahn</dc:creator>
  <cp:lastModifiedBy>Deblina Bhattacharjee</cp:lastModifiedBy>
  <cp:revision>569</cp:revision>
  <cp:lastPrinted>2017-02-03T05:22:31Z</cp:lastPrinted>
  <dcterms:created xsi:type="dcterms:W3CDTF">2015-10-06T11:28:39Z</dcterms:created>
  <dcterms:modified xsi:type="dcterms:W3CDTF">2018-01-08T11:31:35Z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